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1" r:id="rId2"/>
    <p:sldId id="272" r:id="rId3"/>
    <p:sldId id="273" r:id="rId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30/01/1441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30/01/1441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30/01/1441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62501" y="228600"/>
            <a:ext cx="7772400" cy="1143000"/>
          </a:xfrm>
        </p:spPr>
        <p:txBody>
          <a:bodyPr/>
          <a:lstStyle/>
          <a:p>
            <a:pPr rtl="0"/>
            <a:r>
              <a:rPr lang="en-US" sz="4000" b="1" dirty="0" smtClean="0">
                <a:solidFill>
                  <a:srgbClr val="CCECFF"/>
                </a:solidFill>
              </a:rPr>
              <a:t>Lab (14)</a:t>
            </a:r>
            <a:r>
              <a:rPr lang="en-US" sz="4000" b="1" dirty="0">
                <a:solidFill>
                  <a:srgbClr val="CCECFF"/>
                </a:solidFill>
              </a:rPr>
              <a:t/>
            </a:r>
            <a:br>
              <a:rPr lang="en-US" sz="4000" b="1" dirty="0">
                <a:solidFill>
                  <a:srgbClr val="CCECFF"/>
                </a:solidFill>
              </a:rPr>
            </a:br>
            <a:r>
              <a:rPr lang="en-US" sz="4000" b="1" dirty="0" smtClean="0">
                <a:solidFill>
                  <a:srgbClr val="CCECFF"/>
                </a:solidFill>
              </a:rPr>
              <a:t> </a:t>
            </a:r>
            <a:r>
              <a:rPr lang="en-US" sz="4000" b="1" dirty="0" smtClean="0">
                <a:solidFill>
                  <a:srgbClr val="CCECFF"/>
                </a:solidFill>
                <a:ea typeface="+mn-ea"/>
                <a:cs typeface="+mn-cs"/>
              </a:rPr>
              <a:t>Iron Test</a:t>
            </a:r>
            <a:endParaRPr lang="ar-SA" sz="4000" dirty="0"/>
          </a:p>
        </p:txBody>
      </p:sp>
      <p:sp>
        <p:nvSpPr>
          <p:cNvPr id="3" name="عنصر نائب للمحتوى 2"/>
          <p:cNvSpPr>
            <a:spLocks noGrp="1"/>
          </p:cNvSpPr>
          <p:nvPr>
            <p:ph idx="1"/>
          </p:nvPr>
        </p:nvSpPr>
        <p:spPr>
          <a:xfrm>
            <a:off x="1371600" y="1447800"/>
            <a:ext cx="7543800" cy="5029200"/>
          </a:xfrm>
        </p:spPr>
        <p:txBody>
          <a:bodyPr/>
          <a:lstStyle/>
          <a:p>
            <a:pPr algn="just" rtl="0"/>
            <a:r>
              <a:rPr lang="en-US" dirty="0"/>
              <a:t>Serum iron is an essential element in human body. Iron with physiological activity mainly exists in the form of </a:t>
            </a:r>
            <a:r>
              <a:rPr lang="en-US" dirty="0" err="1"/>
              <a:t>ferroheme</a:t>
            </a:r>
            <a:r>
              <a:rPr lang="en-US" dirty="0"/>
              <a:t> and transferrin in plasma. 65% of the iron in the body is bound up in hemoglobin molecules in red blood cells</a:t>
            </a:r>
            <a:r>
              <a:rPr lang="en-US" dirty="0" smtClean="0"/>
              <a:t>.</a:t>
            </a:r>
          </a:p>
          <a:p>
            <a:pPr algn="just" rtl="0"/>
            <a:r>
              <a:rPr lang="en-US" dirty="0"/>
              <a:t> About 4% is bound up in myoglobin molecules. Around 30% of the iron in the body is stored as ferritin or hemosiderin in the spleen, the bone marrow and the liver. </a:t>
            </a:r>
            <a:endParaRPr lang="ar-SA" dirty="0"/>
          </a:p>
        </p:txBody>
      </p:sp>
    </p:spTree>
    <p:extLst>
      <p:ext uri="{BB962C8B-B14F-4D97-AF65-F5344CB8AC3E}">
        <p14:creationId xmlns:p14="http://schemas.microsoft.com/office/powerpoint/2010/main" val="53267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304800"/>
            <a:ext cx="7543800" cy="6324600"/>
          </a:xfrm>
        </p:spPr>
        <p:txBody>
          <a:bodyPr/>
          <a:lstStyle/>
          <a:p>
            <a:pPr algn="just" rtl="0"/>
            <a:r>
              <a:rPr lang="en-US" dirty="0"/>
              <a:t>Small amounts of iron can be found in other molecules in cells throughout the body. None of this iron is directly accessible by testing the serum. However, some iron is circulating in the serum. Transferrin is a molecule produced by the liver that binds one or two iron (III) ions, i.e. ferric iron, Fe3+. Transferrin is essential if stored iron is to be moved and used.</a:t>
            </a:r>
            <a:endParaRPr lang="ar-SA" dirty="0"/>
          </a:p>
        </p:txBody>
      </p:sp>
    </p:spTree>
    <p:extLst>
      <p:ext uri="{BB962C8B-B14F-4D97-AF65-F5344CB8AC3E}">
        <p14:creationId xmlns:p14="http://schemas.microsoft.com/office/powerpoint/2010/main" val="2131780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304800"/>
            <a:ext cx="7543800" cy="6324600"/>
          </a:xfrm>
        </p:spPr>
        <p:txBody>
          <a:bodyPr/>
          <a:lstStyle/>
          <a:p>
            <a:pPr algn="just" rtl="0"/>
            <a:r>
              <a:rPr lang="en-US" dirty="0"/>
              <a:t>Under the action of acidic solution and </a:t>
            </a:r>
            <a:r>
              <a:rPr lang="en-US" dirty="0" err="1"/>
              <a:t>reductant</a:t>
            </a:r>
            <a:r>
              <a:rPr lang="en-US" dirty="0"/>
              <a:t>, ferric ions can be separated from transferrin in serum, and reduced into ferrous ions (Fe2+). The latter then bind to </a:t>
            </a:r>
            <a:r>
              <a:rPr lang="en-US" dirty="0" err="1"/>
              <a:t>bipyridine</a:t>
            </a:r>
            <a:r>
              <a:rPr lang="en-US" dirty="0"/>
              <a:t> and form pink complexes. The concentration of iron can be calculated by measuring the OD value at 520 nm indirectly.</a:t>
            </a:r>
            <a:endParaRPr lang="ar-SA" dirty="0"/>
          </a:p>
        </p:txBody>
      </p:sp>
    </p:spTree>
    <p:extLst>
      <p:ext uri="{BB962C8B-B14F-4D97-AF65-F5344CB8AC3E}">
        <p14:creationId xmlns:p14="http://schemas.microsoft.com/office/powerpoint/2010/main" val="962526754"/>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114</TotalTime>
  <Words>218</Words>
  <Application>Microsoft Office PowerPoint</Application>
  <PresentationFormat>عرض على الشاشة (3:4)‏</PresentationFormat>
  <Paragraphs>5</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Blue wave design template</vt:lpstr>
      <vt:lpstr>Lab (14)  Iron Test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20</cp:revision>
  <dcterms:created xsi:type="dcterms:W3CDTF">2019-09-24T08:16:01Z</dcterms:created>
  <dcterms:modified xsi:type="dcterms:W3CDTF">2019-09-28T21:10:55Z</dcterms:modified>
</cp:coreProperties>
</file>